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sldIdLst>
    <p:sldId id="440" r:id="rId2"/>
    <p:sldId id="459" r:id="rId3"/>
    <p:sldId id="471" r:id="rId4"/>
    <p:sldId id="472" r:id="rId5"/>
    <p:sldId id="473" r:id="rId6"/>
    <p:sldId id="474" r:id="rId7"/>
    <p:sldId id="475" r:id="rId8"/>
    <p:sldId id="478" r:id="rId9"/>
    <p:sldId id="479" r:id="rId10"/>
    <p:sldId id="480" r:id="rId11"/>
    <p:sldId id="476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6" r:id="rId36"/>
    <p:sldId id="367" r:id="rId37"/>
    <p:sldId id="368" r:id="rId38"/>
    <p:sldId id="467" r:id="rId39"/>
    <p:sldId id="468" r:id="rId40"/>
    <p:sldId id="469" r:id="rId41"/>
    <p:sldId id="470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458" r:id="rId51"/>
    <p:sldId id="379" r:id="rId52"/>
    <p:sldId id="380" r:id="rId53"/>
    <p:sldId id="463" r:id="rId54"/>
    <p:sldId id="464" r:id="rId55"/>
    <p:sldId id="465" r:id="rId56"/>
    <p:sldId id="466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8" r:id="rId66"/>
    <p:sldId id="399" r:id="rId67"/>
    <p:sldId id="400" r:id="rId68"/>
    <p:sldId id="401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77" r:id="rId81"/>
    <p:sldId id="421" r:id="rId82"/>
    <p:sldId id="422" r:id="rId83"/>
    <p:sldId id="423" r:id="rId84"/>
    <p:sldId id="424" r:id="rId85"/>
    <p:sldId id="425" r:id="rId86"/>
    <p:sldId id="426" r:id="rId87"/>
    <p:sldId id="427" r:id="rId88"/>
    <p:sldId id="481" r:id="rId89"/>
    <p:sldId id="460" r:id="rId9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440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319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3649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7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18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7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4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77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0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3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76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6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74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11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4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31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69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5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32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97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48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79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9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27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13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44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80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61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82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77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5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537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92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1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14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4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93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42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50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5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41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355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828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761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1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44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861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007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156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889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055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88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887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482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098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6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48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49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47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326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722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67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041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830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2582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928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075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975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41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451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934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883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458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133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973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683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2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876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833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787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625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462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9744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713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934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1036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4275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2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6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960F-54E2-4B24-95B2-99414B0AF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4884-EC12-4410-9AF5-E18E63CAC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0D3A-D168-44F0-8EA5-5B20D2C57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3CB4-7044-49AC-9CB1-4507867F3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BCD9-AB4C-4037-BA3F-565CBAF83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252C-31D2-4BC7-A9E6-098C4F6CC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987-2388-4169-AE60-330BC1189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4CA1-6B6F-40E5-9758-F711FECF7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2CEA8-02AC-47BE-8FC7-463E0F688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C520-023C-4FED-BCA8-E52B92121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D8F7-3F66-45CD-9FE0-D4F6E8178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978C8-3FD6-4EE9-8352-D02459B50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166AE82-B9F3-4A3D-B3F6-105B251DB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514600" y="2506663"/>
            <a:ext cx="5867400" cy="131286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8000" b="1" dirty="0" smtClean="0">
                <a:solidFill>
                  <a:srgbClr val="800000"/>
                </a:solidFill>
                <a:latin typeface="Georgia" pitchFamily="18" charset="0"/>
                <a:ea typeface="Microsoft JhengHei" pitchFamily="34" charset="-120"/>
              </a:rPr>
              <a:t>GSL XXVI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00" y="4038600"/>
            <a:ext cx="5334000" cy="19986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Awards Presentation</a:t>
            </a:r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April 30, 2017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457200" y="160399"/>
            <a:ext cx="8686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dirty="0" smtClean="0">
                <a:solidFill>
                  <a:srgbClr val="FFFFCC"/>
                </a:solidFill>
                <a:latin typeface="Verdana" pitchFamily="34" charset="0"/>
              </a:rPr>
              <a:t>“The </a:t>
            </a:r>
            <a:r>
              <a:rPr lang="en-US" altLang="en-US" sz="2800" b="1" dirty="0" err="1" smtClean="0">
                <a:solidFill>
                  <a:srgbClr val="FFFFCC"/>
                </a:solidFill>
                <a:latin typeface="Verdana" pitchFamily="34" charset="0"/>
              </a:rPr>
              <a:t>Augie</a:t>
            </a:r>
            <a:r>
              <a:rPr lang="en-US" altLang="en-US" sz="2800" b="1" dirty="0" smtClean="0">
                <a:solidFill>
                  <a:srgbClr val="FFFFCC"/>
                </a:solidFill>
                <a:latin typeface="Verdana" pitchFamily="34" charset="0"/>
              </a:rPr>
              <a:t>” Best Machining / Metal Work</a:t>
            </a:r>
            <a:endParaRPr lang="en-US" altLang="en-US" sz="10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Dirk Joseph – Top Fuel Bike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4754" name="Picture 2" descr="C:\Users\Grandpa\Desktop\GSL - XXVI\Models\DSC_56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7202" y="1600200"/>
            <a:ext cx="700439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0" y="2590800"/>
            <a:ext cx="60960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spcBef>
                <a:spcPts val="1200"/>
              </a:spcBef>
              <a:buSzPct val="100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sz="6000" b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GSL Class Awards</a:t>
            </a:r>
            <a:endParaRPr lang="en-US" sz="6000" b="1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373063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Box Plus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Steve Keck – McLaren MP4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1442" name="Picture 2" descr="C:\Users\Grandpa\Desktop\GSL - XXVI\Models\DSC_57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600200"/>
            <a:ext cx="7113384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373063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Box Plus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David Morton – 1966 Karman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Ghia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2466" name="Picture 2" descr="C:\Users\Grandpa\Desktop\GSL - XXVI\Models\DSC_57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1447800"/>
            <a:ext cx="70866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373063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Box Plus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David Morton – Ice Blue Aston Martin DBS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3490" name="Picture 2" descr="C:\Users\Grandpa\Desktop\GSL - XXVI\Models\DSC_57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6934200" cy="50368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373063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Box Plus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Charbel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Perez – Honda NSR 500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4514" name="Picture 2" descr="C:\Users\Grandpa\Desktop\GSL - XXVI\Models\DSC_54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1467310"/>
            <a:ext cx="7162800" cy="5162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Light Duty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Jimmie Harris – 1925 Ford Forest Service Truck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5538" name="Picture 2" descr="C:\Users\Grandpa\Desktop\GSL - XXVI\Models\DSC_6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1964" y="1600200"/>
            <a:ext cx="7019636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Light Duty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816909"/>
            <a:ext cx="71628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1" i="1" dirty="0" smtClean="0">
                <a:solidFill>
                  <a:srgbClr val="FFFF99"/>
                </a:solidFill>
                <a:latin typeface="Cambria" pitchFamily="18" charset="0"/>
              </a:rPr>
              <a:t>Don Berry – 1971 Ford Fire Department Grass Truck</a:t>
            </a:r>
            <a:endParaRPr lang="en-US" altLang="en-US" sz="20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6562" name="Picture 2" descr="C:\Users\Grandpa\Desktop\GSL - XXVI\Models\DSC_57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752600"/>
            <a:ext cx="707136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Light Duty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Gary Moore – Bedford QL “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Portee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”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7586" name="Picture 2" descr="C:\Users\Grandpa\Desktop\GSL - XXVI\Models\DSC_57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4999" y="1600200"/>
            <a:ext cx="7046563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Light Duty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Baczuk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– 1968 Plymouth NYC Police Car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8610" name="Picture 2" descr="C:\Users\Grandpa\Desktop\GSL - XXVI\Models\DSC_55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1600200"/>
            <a:ext cx="67056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0" y="2590800"/>
            <a:ext cx="60960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spcBef>
                <a:spcPts val="1200"/>
              </a:spcBef>
              <a:buSzPct val="100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sz="6000" b="1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Private Awards Presentation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Heavy-Duty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 dirty="0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Lee Hartman – Green &amp; Red Freightliner SD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7650" name="Picture 2" descr="C:\Users\Grandpa\Desktop\GSL - XXVI\Models\DSC_57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199" y="1447800"/>
            <a:ext cx="6971607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Heavy-Duty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Gene Hunting – Alaskan Dozer Hauler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8674" name="Picture 2" descr="C:\Users\Grandpa\Desktop\GSL - XXVI\Models\DSC_59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92948" y="1752600"/>
            <a:ext cx="6998652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Heavy-Duty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Gene Hunting –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Peterbilt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Dozer Hauler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9698" name="Picture 2" descr="C:\Users\Grandpa\Desktop\GSL - XXVI\Models\DSC_59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676399"/>
            <a:ext cx="7010400" cy="46560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Commercial &amp; military, Heavy-Duty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Don Berry – 1956 American La France Fire Truck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30722" name="Picture 2" descr="C:\Users\Grandpa\Desktop\GSL - XXVI\Models\DSC_6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898345"/>
            <a:ext cx="7010400" cy="43500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27" y="1524000"/>
            <a:ext cx="5510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Revell</a:t>
            </a: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1967 </a:t>
            </a: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Camaro</a:t>
            </a:r>
            <a:endParaRPr lang="en-US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Common Kit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Michael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Dubbelman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– Blue Pro Street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Camaro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31746" name="Picture 2" descr="C:\Users\Grandpa\Desktop\GSL - XXVI\Models\DSC_5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87149"/>
            <a:ext cx="7040092" cy="5066051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 dirty="0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Common Kit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Curt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Raitz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1967 El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Caminaro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227" y="1524000"/>
            <a:ext cx="5510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Revell</a:t>
            </a: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1967 </a:t>
            </a: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Camaro</a:t>
            </a:r>
            <a:endParaRPr lang="en-US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Grandpa\Desktop\GSL - XXVI\Models\DSC_56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1" y="1447799"/>
            <a:ext cx="7010400" cy="49851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Common Kit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Claude Jones – Blue, Silver &amp; Green Off-Road Racer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227" y="1524000"/>
            <a:ext cx="5510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Revell</a:t>
            </a: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1967 </a:t>
            </a: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Camaro</a:t>
            </a:r>
            <a:endParaRPr lang="en-US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 descr="C:\Users\Grandpa\Desktop\GSL - XXVI\Models\DSC_59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799"/>
            <a:ext cx="7086600" cy="5153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Circle Track/Road Course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Jeff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Wallen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Yardley McLaren M-19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9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7"/>
          <a:stretch>
            <a:fillRect/>
          </a:stretch>
        </p:blipFill>
        <p:spPr bwMode="auto">
          <a:xfrm>
            <a:off x="1905000" y="15240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Circle Track/Road Course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Ricardo Hernandez – McLaren MP4-4 White &amp; Red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8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69342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Circle Track/Road Course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Vince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LoBosco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– Red 1957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Maserati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450 S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9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6985747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990600" y="51933"/>
            <a:ext cx="7620000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1" dirty="0" err="1" smtClean="0">
                <a:solidFill>
                  <a:srgbClr val="FFFFCC"/>
                </a:solidFill>
                <a:latin typeface="Verdana" pitchFamily="34" charset="0"/>
              </a:rPr>
              <a:t>Klingon</a:t>
            </a:r>
            <a:r>
              <a:rPr lang="en-US" altLang="en-US" sz="4400" b="1" dirty="0" smtClean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FFCC"/>
                </a:solidFill>
                <a:latin typeface="Verdana" pitchFamily="34" charset="0"/>
              </a:rPr>
              <a:t>Kruiser</a:t>
            </a:r>
            <a:r>
              <a:rPr lang="en-US" altLang="en-US" sz="4400" b="1" dirty="0" smtClean="0">
                <a:solidFill>
                  <a:srgbClr val="FFFFCC"/>
                </a:solidFill>
                <a:latin typeface="Verdana" pitchFamily="34" charset="0"/>
              </a:rPr>
              <a:t> Award</a:t>
            </a:r>
            <a:endParaRPr lang="en-US" altLang="en-US" sz="14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Charles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Hepperle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1960 Ford Wedge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9634" name="Picture 2" descr="C:\Users\Grandpa\Desktop\GSL - XXVI\Models\DSC_57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1524000"/>
            <a:ext cx="6781800" cy="4890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0988" y="1209675"/>
            <a:ext cx="116681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Circle Track/Road Course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Dirk Joseph – White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Ghia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Porsche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6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600200"/>
            <a:ext cx="6858000" cy="47605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0875" y="1209675"/>
            <a:ext cx="796925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Drag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Teresi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Cosmic Charger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3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752600"/>
            <a:ext cx="704203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0875" y="1209675"/>
            <a:ext cx="796925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Drag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Simon P. Rivera-Torres – Army Vega Funny Car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5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58280" y="1524000"/>
            <a:ext cx="703332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0875" y="1209675"/>
            <a:ext cx="796925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Drag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Teresi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– Barry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Setzer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Top Fuel Dragster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3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86600" cy="51264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0875" y="1209675"/>
            <a:ext cx="796925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Competition: Drag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Dirk Joseph – Top Fuel Motorcycle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2" name="Picture 2" descr="C:\Users\Grandpa\Desktop\GSL - XXVI\Models\DSC_56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6911925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Jairus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Watson – White Ford GT40 Mk II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4439" y="1209674"/>
            <a:ext cx="797311" cy="564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Concours</a:t>
            </a:r>
            <a:r>
              <a:rPr lang="en-US" sz="40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Slot Car </a:t>
            </a:r>
          </a:p>
        </p:txBody>
      </p:sp>
      <p:pic>
        <p:nvPicPr>
          <p:cNvPr id="34818" name="Picture 2" descr="C:\Users\Grandpa\Desktop\GSL - XXVI\Models\DSC_59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600200"/>
            <a:ext cx="7010400" cy="48725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Steve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Roullier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Blue Ranchero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4439" y="1209674"/>
            <a:ext cx="797311" cy="564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Concours</a:t>
            </a:r>
            <a:r>
              <a:rPr lang="en-US" sz="40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Slot Car </a:t>
            </a:r>
          </a:p>
        </p:txBody>
      </p:sp>
      <p:pic>
        <p:nvPicPr>
          <p:cNvPr id="35842" name="Picture 2" descr="C:\Users\Grandpa\Desktop\GSL - XXVI\Models\DSC_58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4000"/>
            <a:ext cx="7060928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Don Strong – Sidewinder Dragster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4439" y="1209674"/>
            <a:ext cx="797311" cy="564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Concours</a:t>
            </a:r>
            <a:r>
              <a:rPr lang="en-US" sz="40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Slot Car </a:t>
            </a:r>
          </a:p>
        </p:txBody>
      </p:sp>
      <p:pic>
        <p:nvPicPr>
          <p:cNvPr id="36866" name="Picture 2" descr="C:\Users\Grandpa\Desktop\GSL - XXVI\Models\DSC_55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34910"/>
            <a:ext cx="7086600" cy="4942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Custom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Raul Perez – Dark Green Raptor Show Truck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37890" name="Picture 2" descr="C:\Users\Grandpa\Desktop\GSL - XXVI\Models\DSC_56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676400"/>
            <a:ext cx="703712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Custom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John Z. Nichols – Dark Green St. Ed’s Rat Fink ‘40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38914" name="Picture 2" descr="C:\Users\Grandpa\Desktop\GSL - XXVI\Models\DSC_53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696543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838200" y="66577"/>
            <a:ext cx="8305800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1" dirty="0" smtClean="0">
                <a:solidFill>
                  <a:srgbClr val="FFFFCC"/>
                </a:solidFill>
                <a:latin typeface="Verdana" pitchFamily="34" charset="0"/>
              </a:rPr>
              <a:t>Ricky Couch Show Rod</a:t>
            </a:r>
            <a:endParaRPr lang="en-US" altLang="en-US" sz="14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69999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David Morton – “Bad Snake” Barracuda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0658" name="Picture 2" descr="C:\Users\Grandpa\Desktop\GSL - XXVI\Models\DSC_59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866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Custom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Paul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Anagnostopoulos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– Blue ‘50 Olds Convertible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39938" name="Picture 2" descr="C:\Users\Grandpa\Desktop\GSL - XXVI\Models\DSC_53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Custom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816909"/>
            <a:ext cx="71628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1" i="1" dirty="0" smtClean="0">
                <a:solidFill>
                  <a:srgbClr val="FFFF99"/>
                </a:solidFill>
                <a:latin typeface="Cambria" pitchFamily="18" charset="0"/>
              </a:rPr>
              <a:t>David Morton – Dark Blue 1932 Deco Duce – Coffin Hauler</a:t>
            </a:r>
            <a:endParaRPr lang="en-US" altLang="en-US" sz="20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0962" name="Picture 2" descr="C:\Users\Grandpa\Desktop\GSL - XXVI\Models\DSC_57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447800"/>
            <a:ext cx="6961502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Diorama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Dave Hadley – Family Project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4274" name="Picture 2" descr="C:\Users\Grandpa\Desktop\GSL - XXVI\Models\DSC_56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199" y="1752600"/>
            <a:ext cx="7027333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Diorama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Curt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Raitz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Surf City + 50 Years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5298" name="Picture 2" descr="C:\Users\Grandpa\Desktop\GSL - XXVI\Models\DSC_56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199" y="1752600"/>
            <a:ext cx="6939643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Diorama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Raul Perez – Next Gas 1932 Miles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6322" name="Picture 2" descr="C:\Users\Grandpa\Desktop\GSL - XXVI\Models\DSC_56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96834"/>
            <a:ext cx="7010400" cy="50325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Factory Stock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816909"/>
            <a:ext cx="71628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1" i="1" dirty="0" smtClean="0">
                <a:solidFill>
                  <a:srgbClr val="FFFF99"/>
                </a:solidFill>
                <a:latin typeface="Cambria" pitchFamily="18" charset="0"/>
              </a:rPr>
              <a:t>Ricardo Hernandez – Metallic Gray Porsche </a:t>
            </a:r>
            <a:r>
              <a:rPr lang="en-US" altLang="en-US" sz="2000" b="1" i="1" dirty="0" err="1" smtClean="0">
                <a:solidFill>
                  <a:srgbClr val="FFFF99"/>
                </a:solidFill>
                <a:latin typeface="Cambria" pitchFamily="18" charset="0"/>
              </a:rPr>
              <a:t>Carrera</a:t>
            </a:r>
            <a:r>
              <a:rPr lang="en-US" altLang="en-US" sz="2000" b="1" i="1" dirty="0" smtClean="0">
                <a:solidFill>
                  <a:srgbClr val="FFFF99"/>
                </a:solidFill>
                <a:latin typeface="Cambria" pitchFamily="18" charset="0"/>
              </a:rPr>
              <a:t> GT</a:t>
            </a:r>
            <a:endParaRPr lang="en-US" altLang="en-US" sz="20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7346" name="Picture 2" descr="C:\Users\Grandpa\Desktop\GSL - XXVI\Models\DSC_58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607275"/>
            <a:ext cx="7010400" cy="4945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Factory Stock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Ricardo Hernandez – Metallic Bronze McLaren F-1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8370" name="Picture 2" descr="C:\Users\Grandpa\Desktop\GSL - XXVI\Models\DSC_58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4999" y="1600200"/>
            <a:ext cx="714894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Factory Stock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Ricardo Hernandez – Red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Enzo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Ferrari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9394" name="Picture 2" descr="C:\Users\Grandpa\Desktop\GSL - XXVI\Models\DSC_58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4999" y="1600200"/>
            <a:ext cx="7031327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Factory Stock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Tom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Nungester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Black 1970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Cuda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0418" name="Picture 2" descr="C:\Users\Grandpa\Desktop\GSL - XXVI\Models\DSC_54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705769"/>
            <a:ext cx="6934200" cy="46950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27" y="1524000"/>
            <a:ext cx="5510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Round2 1969 Chevy </a:t>
            </a:r>
            <a:r>
              <a:rPr lang="en-US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Corvair</a:t>
            </a:r>
            <a:endParaRPr lang="en-US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Group </a:t>
            </a: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17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Brad Phillips – Blue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Corvair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" name="Picture 5" descr="DSC_57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05000" y="1752600"/>
            <a:ext cx="7118350" cy="4495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685800" y="160399"/>
            <a:ext cx="82296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CC"/>
                </a:solidFill>
                <a:latin typeface="Verdana" pitchFamily="34" charset="0"/>
              </a:rPr>
              <a:t>Model Cars Magazine</a:t>
            </a:r>
            <a:r>
              <a:rPr lang="en-US" altLang="en-US" sz="2800" b="1" dirty="0" smtClean="0">
                <a:solidFill>
                  <a:srgbClr val="FFFFCC"/>
                </a:solidFill>
                <a:latin typeface="Verdana" pitchFamily="34" charset="0"/>
              </a:rPr>
              <a:t> Best Use of Color</a:t>
            </a:r>
            <a:endParaRPr lang="en-US" altLang="en-US" sz="10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69999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Pat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Bibeau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– La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Batt’s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Blue Speed Boar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1682" name="Picture 2" descr="C:\Users\Grandpa\Desktop\GSL - XXVI\Models\DSC_57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390532"/>
            <a:ext cx="7010400" cy="5238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Group </a:t>
            </a: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17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Pryor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Passarino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II – Yellow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Corvair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27" y="1524000"/>
            <a:ext cx="5510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Round2 1969 Chevy </a:t>
            </a:r>
            <a:r>
              <a:rPr lang="en-US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Corvair</a:t>
            </a:r>
            <a:endParaRPr lang="en-US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Grandpa\Desktop\GSL - XXVI\Models\DSC_53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191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Group </a:t>
            </a: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17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Brent Marshall – Silver &amp; Grey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Corvair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27" y="1524000"/>
            <a:ext cx="5510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Round2 1969 Chevy </a:t>
            </a:r>
            <a:r>
              <a:rPr lang="en-US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Corvair</a:t>
            </a:r>
            <a:endParaRPr lang="en-US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1676400"/>
            <a:ext cx="6954162" cy="46666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Group </a:t>
            </a: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17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Jeff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Bannan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Gold &amp; Red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Corvair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27" y="1524000"/>
            <a:ext cx="55109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Round2 1969 Chevy </a:t>
            </a:r>
            <a:r>
              <a:rPr lang="en-US" b="1" cap="small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Corvair</a:t>
            </a:r>
            <a:endParaRPr lang="en-US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Grandpa\Desktop\GSL - XXVI\Models\DSC_59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40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2275" y="990600"/>
            <a:ext cx="796925" cy="564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“If I Had Styled It”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David Morton </a:t>
            </a:r>
            <a:r>
              <a:rPr lang="en-US" altLang="en-US" b="1" i="1" dirty="0">
                <a:solidFill>
                  <a:srgbClr val="FFFF99"/>
                </a:solidFill>
                <a:latin typeface="Cambria" pitchFamily="18" charset="0"/>
              </a:rPr>
              <a:t>– 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Dark Blue Karman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Ghia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Wagon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Grandpa\Desktop\GSL - XXVI\Models\DSC_59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4000"/>
            <a:ext cx="7086600" cy="49448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Junior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 dirty="0" smtClean="0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A.J. Hadley </a:t>
            </a:r>
            <a:r>
              <a:rPr lang="en-US" altLang="en-US" sz="3200" b="1" i="1" dirty="0">
                <a:solidFill>
                  <a:srgbClr val="FFFF99"/>
                </a:solidFill>
                <a:latin typeface="Cambria" pitchFamily="18" charset="0"/>
              </a:rPr>
              <a:t>– 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Orange Porsche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Boxter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Grandpa\Desktop\GSL - XXVI\Models\DSC_60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447800"/>
            <a:ext cx="69342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Junior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 dirty="0" smtClean="0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Kody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Bannon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– Red 1939 Ford 2-Door Sedan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146" name="Picture 2" descr="C:\Users\Grandpa\Desktop\GSL - XXVI\Models\DSC_6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600200"/>
            <a:ext cx="7010400" cy="50208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Junior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Kayden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Brannon – Blue 1940 Ford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Delux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Coupe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Grandpa\Desktop\GSL - XXVI\Models\DSC_6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465582"/>
            <a:ext cx="6934200" cy="5163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Motorcycle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Teresi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– HD Knucklehead Drag Bike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8194" name="Picture 2" descr="C:\Users\Grandpa\Desktop\GSL - XXVI\Models\DSC_53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6934200" cy="49863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Motorcycle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Teresi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Big Twin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Trike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9218" name="Picture 2" descr="C:\Users\Grandpa\Desktop\GSL - XXVI\Models\DSC_53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157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Motorcycle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Teresi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1964 Triumph Custom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0242" name="Picture 2" descr="C:\Users\Grandpa\Desktop\GSL - XXVI\Models\DSC_53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4000"/>
            <a:ext cx="7086600" cy="50823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228600" y="98843"/>
            <a:ext cx="8915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 smtClean="0">
                <a:solidFill>
                  <a:srgbClr val="FFFFCC"/>
                </a:solidFill>
                <a:latin typeface="Verdana" pitchFamily="34" charset="0"/>
              </a:rPr>
              <a:t>MCMA “Bob Barnett Memorial Award”</a:t>
            </a:r>
            <a:endParaRPr lang="en-US" altLang="en-US" sz="105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Mike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Laliberte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– 1960 Corvette Custom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2706" name="Picture 2" descr="C:\Users\Grandpa\Desktop\GSL - XXVI\Models\DSC_58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752600"/>
            <a:ext cx="697947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Motorcycle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Mike English – Honda 750-Four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1266" name="Picture 2" descr="C:\Users\Grandpa\Desktop\GSL - XXVI\Models\DSC_59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1833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Replica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Darren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Dyk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</a:t>
            </a:r>
            <a:r>
              <a:rPr lang="en-US" altLang="en-US" sz="3200" b="1" i="1" dirty="0">
                <a:solidFill>
                  <a:srgbClr val="FFFF99"/>
                </a:solidFill>
                <a:latin typeface="Cambria" pitchFamily="18" charset="0"/>
              </a:rPr>
              <a:t>– 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Orange 1999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Camaro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SS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2290" name="Picture 2" descr="C:\Users\Grandpa\Desktop\GSL - XXVI\Models\DSC_60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2348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Replica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Len Woodruff – Freight Train Dragster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3314" name="Picture 2" descr="C:\Users\Grandpa\Desktop\GSL - XXVI\Models\DSC_59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9247" y="1524000"/>
            <a:ext cx="7002353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Replica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71628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b="1" i="1" dirty="0" err="1" smtClean="0">
                <a:solidFill>
                  <a:srgbClr val="FFFF99"/>
                </a:solidFill>
                <a:latin typeface="Cambria" pitchFamily="18" charset="0"/>
              </a:rPr>
              <a:t>Teresi</a:t>
            </a: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 – Jeff Lindstrom’s 1930 Model A Gasser 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4338" name="Picture 2" descr="C:\Users\Grandpa\Desktop\GSL - XXVI\Models\DSC_53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799"/>
            <a:ext cx="7010400" cy="51063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Replica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David Morton </a:t>
            </a:r>
            <a:r>
              <a:rPr lang="en-US" altLang="en-US" sz="2800" b="1" i="1" dirty="0">
                <a:solidFill>
                  <a:srgbClr val="FFFF99"/>
                </a:solidFill>
                <a:latin typeface="Cambria" pitchFamily="18" charset="0"/>
              </a:rPr>
              <a:t>– 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“Singled Out” Show Rig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5362" name="Picture 2" descr="C:\Users\Grandpa\Desktop\GSL - XXVI\Models\DSC_59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1447800"/>
            <a:ext cx="71628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Small Scale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Art Laski – Pink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Willys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Gasser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6386" name="Picture 2" descr="C:\Users\Grandpa\Desktop\GSL - XXVI\Models\DSC_55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447800"/>
            <a:ext cx="69342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Small Scale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Simon P. Rivera-Torres – 1988 McLaren F-1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7410" name="Picture 2" descr="C:\Users\Grandpa\Desktop\GSL - XXVI\Models\DSC_55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4000"/>
            <a:ext cx="70866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Small Scale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Simon P. Rivera-Torres – Blue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Matra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MS80 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8434" name="Picture 2" descr="C:\Users\Grandpa\Desktop\GSL - XXVI\Models\DSC_55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469318"/>
            <a:ext cx="6858000" cy="50838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Specialty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Gary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Kulchock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T-Bone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1986" name="Picture 2" descr="C:\Users\Grandpa\Desktop\GSL - XXVI\Models\DSC_55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4000"/>
            <a:ext cx="7086600" cy="52167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Specialty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533400"/>
            <a:ext cx="5257800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Jimmie Harris – 1966 Chevy Wagon Big Sister &amp; the Zombie Stompers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3010" name="Picture 2" descr="C:\Users\Grandpa\Desktop\GSL - XXVI\Models\DSC_60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676400"/>
            <a:ext cx="7108556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457200" y="0"/>
            <a:ext cx="8305800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err="1" smtClean="0">
                <a:solidFill>
                  <a:srgbClr val="FFFFCC"/>
                </a:solidFill>
                <a:latin typeface="Verdana" pitchFamily="34" charset="0"/>
              </a:rPr>
              <a:t>Goodguys</a:t>
            </a:r>
            <a:r>
              <a:rPr lang="en-US" altLang="en-US" sz="2800" b="1" i="1" dirty="0" smtClean="0">
                <a:solidFill>
                  <a:srgbClr val="FFFFCC"/>
                </a:solidFill>
                <a:latin typeface="Verdana" pitchFamily="34" charset="0"/>
              </a:rPr>
              <a:t> Rod and Custom Association </a:t>
            </a:r>
            <a:r>
              <a:rPr lang="en-US" altLang="en-US" sz="2800" b="1" dirty="0" smtClean="0">
                <a:solidFill>
                  <a:srgbClr val="FFFFCC"/>
                </a:solidFill>
                <a:latin typeface="Verdana" pitchFamily="34" charset="0"/>
              </a:rPr>
              <a:t>Model </a:t>
            </a:r>
            <a:r>
              <a:rPr lang="en-US" altLang="en-US" sz="2800" b="1" dirty="0" err="1" smtClean="0">
                <a:solidFill>
                  <a:srgbClr val="FFFFCC"/>
                </a:solidFill>
                <a:latin typeface="Verdana" pitchFamily="34" charset="0"/>
              </a:rPr>
              <a:t>D’Elegance</a:t>
            </a:r>
            <a:endParaRPr lang="en-US" altLang="en-US" sz="10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846199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Paul </a:t>
            </a:r>
            <a:r>
              <a:rPr lang="en-US" altLang="en-US" sz="2800" b="1" i="1" dirty="0" err="1" smtClean="0">
                <a:solidFill>
                  <a:srgbClr val="FFFF99"/>
                </a:solidFill>
                <a:latin typeface="Cambria" pitchFamily="18" charset="0"/>
              </a:rPr>
              <a:t>Anagnostopolous</a:t>
            </a: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 – ‘50 Oldster Custom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3730" name="Picture 2" descr="C:\Users\Grandpa\Desktop\GSL - XXVI\Models\DSC_5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752600"/>
            <a:ext cx="7086600" cy="46948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Specialty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John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Teresi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Stagecoach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4034" name="Picture 2" descr="C:\Users\Grandpa\Desktop\GSL - XXVI\Models\DSC_53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2133600"/>
            <a:ext cx="6858000" cy="3857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Specialty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533400"/>
            <a:ext cx="7162800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Marty Kirk – International Scout Realistic Apocalypse Vehicle (No Zombies)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5058" name="Picture 2" descr="C:\Users\Grandpa\Desktop\GSL - XXVI\Models\DSC_6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661" y="1444239"/>
            <a:ext cx="7022939" cy="51851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Machine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Dirk Joseph – Gold 1966 Nova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6082" name="Picture 2" descr="C:\Users\Grandpa\Desktop\GSL - XXVI\Models\DSC_56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447800"/>
            <a:ext cx="67818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Machine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816909"/>
            <a:ext cx="71628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1" i="1" dirty="0" smtClean="0">
                <a:solidFill>
                  <a:srgbClr val="FFFF99"/>
                </a:solidFill>
                <a:latin typeface="Cambria" pitchFamily="18" charset="0"/>
              </a:rPr>
              <a:t>Steve Keck – Black Cherry 1969 </a:t>
            </a:r>
            <a:r>
              <a:rPr lang="en-US" altLang="en-US" sz="2000" b="1" i="1" dirty="0" err="1" smtClean="0">
                <a:solidFill>
                  <a:srgbClr val="FFFF99"/>
                </a:solidFill>
                <a:latin typeface="Cambria" pitchFamily="18" charset="0"/>
              </a:rPr>
              <a:t>Camaro</a:t>
            </a:r>
            <a:r>
              <a:rPr lang="en-US" altLang="en-US" sz="2000" b="1" i="1" dirty="0" smtClean="0">
                <a:solidFill>
                  <a:srgbClr val="FFFF99"/>
                </a:solidFill>
                <a:latin typeface="Cambria" pitchFamily="18" charset="0"/>
              </a:rPr>
              <a:t> Pro-Touring</a:t>
            </a:r>
            <a:endParaRPr lang="en-US" altLang="en-US" sz="20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7106" name="Picture 2" descr="C:\Users\Grandpa\Desktop\GSL - XXVI\Models\DSC_57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1530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Machine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Dirk Joseph – Dark Blue 1966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Chevelle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8130" name="Picture 2" descr="C:\Users\Grandpa\Desktop\GSL - XXVI\Models\DSC_56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447800"/>
            <a:ext cx="7010400" cy="51863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Machine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Charbel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Perez – Blue Mini-Cooper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49154" name="Picture 2" descr="C:\Users\Grandpa\Desktop\GSL - XXVI\Models\DSC_54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3999"/>
            <a:ext cx="7086600" cy="49928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Fourth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Rod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Tyler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Maughan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World War II Jeep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0178" name="Picture 2" descr="C:\Users\Grandpa\Desktop\GSL - XXVI\Models\DSC_53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86600" cy="51825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Third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Rod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Jimmie Harris – The Maltese Rat ‘32 Coupe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1202" name="Picture 2" descr="C:\Users\Grandpa\Desktop\GSL - XXVI\Models\DSC_6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4000"/>
            <a:ext cx="70866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Second Place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Rod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i="1" dirty="0" smtClean="0">
                <a:solidFill>
                  <a:srgbClr val="FFFF99"/>
                </a:solidFill>
                <a:latin typeface="Cambria" pitchFamily="18" charset="0"/>
              </a:rPr>
              <a:t>John Z. Nichols – 1929 A Pick-up Surf Rod</a:t>
            </a:r>
            <a:endParaRPr lang="en-US" altLang="en-US" sz="28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2226" name="Picture 2" descr="C:\Users\Grandpa\Desktop\GSL - XXVI\Models\DSC_53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37644" y="1600200"/>
            <a:ext cx="6953956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 Class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Street Rod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Gary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Kulchock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Binford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Rat Rod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53250" name="Picture 2" descr="C:\Users\Grandpa\Desktop\GSL - XXVI\Models\DSC_55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2"/>
          <a:stretch>
            <a:fillRect/>
          </a:stretch>
        </p:blipFill>
        <p:spPr bwMode="auto">
          <a:xfrm>
            <a:off x="1905000" y="1600200"/>
            <a:ext cx="7082852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685800" y="218977"/>
            <a:ext cx="8305800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1" dirty="0" smtClean="0">
                <a:solidFill>
                  <a:srgbClr val="FFFFCC"/>
                </a:solidFill>
                <a:latin typeface="Verdana" pitchFamily="34" charset="0"/>
              </a:rPr>
              <a:t>Ed Roth Memorial Award</a:t>
            </a:r>
            <a:endParaRPr lang="en-US" altLang="en-US" sz="1400" b="1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0" y="2590800"/>
            <a:ext cx="60960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spcBef>
                <a:spcPts val="1200"/>
              </a:spcBef>
              <a:buSzPct val="100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sz="6000" b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GSL Master Awards</a:t>
            </a:r>
            <a:endParaRPr lang="en-US" sz="6000" b="1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Master Award</a:t>
            </a: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Modeler’s Choice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67056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Dave Morton – “The Singled Out” Show Rig 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6802" name="Picture 2" descr="C:\Users\Grandpa\Desktop\GSL - XXVI\Models\DSC_59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207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Master Award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Interior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Gary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Kulchock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– </a:t>
            </a:r>
            <a:r>
              <a:rPr lang="en-US" altLang="en-US" sz="3200" b="1" i="1" dirty="0" err="1" smtClean="0">
                <a:solidFill>
                  <a:srgbClr val="FFFF99"/>
                </a:solidFill>
                <a:latin typeface="Cambria" pitchFamily="18" charset="0"/>
              </a:rPr>
              <a:t>Binford</a:t>
            </a: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 Rat Rod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7826" name="Picture 2" descr="C:\Users\Grandpa\Desktop\GSL - XXVI\Models\DSC_55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447799"/>
            <a:ext cx="7010400" cy="51199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Master Award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Detail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Mike English – Honda 750-Four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78850" name="Picture 2" descr="C:\Users\Grandpa\Desktop\GSL - XXVI\Models\DSC_59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6934200" cy="505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Master Award</a:t>
            </a:r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800" b="1">
                <a:solidFill>
                  <a:srgbClr val="FFFFCC"/>
                </a:solidFill>
                <a:latin typeface="Verdana" pitchFamily="34" charset="0"/>
              </a:rPr>
              <a:t>Best Paint/Finish</a:t>
            </a:r>
            <a:endParaRPr lang="en-US" altLang="en-US" sz="1600" b="1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6705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David Morton – Aston Martin DBS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Grandpa\Desktop\GSL - XXVI\Models\DSC_57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523999"/>
            <a:ext cx="7086600" cy="50878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Master Award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1676400" y="160338"/>
            <a:ext cx="74676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>
                <a:solidFill>
                  <a:srgbClr val="FFFFCC"/>
                </a:solidFill>
                <a:latin typeface="Verdana" pitchFamily="34" charset="0"/>
              </a:rPr>
              <a:t>Dave Shuklis Engineering Award</a:t>
            </a:r>
          </a:p>
        </p:txBody>
      </p:sp>
      <p:pic>
        <p:nvPicPr>
          <p:cNvPr id="5" name="Picture 2" descr="C:\Users\Grandpa\Desktop\GSL - XXVI\Models\DSC_59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20772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67056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Dave Morton – “The Singled Out” Show Rig 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Master Award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676400" y="222250"/>
            <a:ext cx="7467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CC"/>
                </a:solidFill>
                <a:latin typeface="Verdana" pitchFamily="34" charset="0"/>
              </a:rPr>
              <a:t>Gerald </a:t>
            </a:r>
            <a:r>
              <a:rPr lang="en-US" altLang="en-US" b="1" dirty="0" err="1">
                <a:solidFill>
                  <a:srgbClr val="FFFFCC"/>
                </a:solidFill>
                <a:latin typeface="Verdana" pitchFamily="34" charset="0"/>
              </a:rPr>
              <a:t>Wingrove</a:t>
            </a:r>
            <a:r>
              <a:rPr lang="en-US" altLang="en-US" b="1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en-US" altLang="en-US" b="1" dirty="0" err="1">
                <a:solidFill>
                  <a:srgbClr val="FFFFCC"/>
                </a:solidFill>
                <a:latin typeface="Verdana" pitchFamily="34" charset="0"/>
              </a:rPr>
              <a:t>Scratchbuilding</a:t>
            </a:r>
            <a:r>
              <a:rPr lang="en-US" altLang="en-US" b="1" dirty="0">
                <a:solidFill>
                  <a:srgbClr val="FFFFCC"/>
                </a:solidFill>
                <a:latin typeface="Verdana" pitchFamily="34" charset="0"/>
              </a:rPr>
              <a:t> Award</a:t>
            </a:r>
          </a:p>
        </p:txBody>
      </p:sp>
      <p:pic>
        <p:nvPicPr>
          <p:cNvPr id="5" name="Picture 2" descr="C:\Users\Grandpa\Desktop\GSL - XXVI\Models\DSC_56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7202" y="1600200"/>
            <a:ext cx="7004398" cy="48006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i="1" dirty="0" smtClean="0">
                <a:solidFill>
                  <a:srgbClr val="FFFF99"/>
                </a:solidFill>
                <a:latin typeface="Cambria" pitchFamily="18" charset="0"/>
              </a:rPr>
              <a:t>Dirk Joseph – Top Fuel Bike</a:t>
            </a:r>
            <a:endParaRPr lang="en-US" altLang="en-US" sz="3200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of Show</a:t>
            </a:r>
            <a:endParaRPr lang="en-US" sz="1600" b="1" cap="small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81200" y="609600"/>
            <a:ext cx="6705600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 i="1" cap="small" dirty="0" smtClean="0">
                <a:solidFill>
                  <a:srgbClr val="FFFF99"/>
                </a:solidFill>
                <a:latin typeface="Cambria" pitchFamily="18" charset="0"/>
              </a:rPr>
              <a:t>Top </a:t>
            </a:r>
            <a:r>
              <a:rPr lang="en-US" altLang="en-US" sz="4000" b="1" i="1" cap="small" dirty="0">
                <a:solidFill>
                  <a:srgbClr val="FFFF99"/>
                </a:solidFill>
                <a:latin typeface="Cambria" pitchFamily="18" charset="0"/>
              </a:rPr>
              <a:t>three </a:t>
            </a:r>
            <a:r>
              <a:rPr lang="en-US" altLang="en-US" sz="4000" b="1" i="1" cap="small" dirty="0" smtClean="0">
                <a:solidFill>
                  <a:srgbClr val="FFFF99"/>
                </a:solidFill>
                <a:latin typeface="Cambria" pitchFamily="18" charset="0"/>
              </a:rPr>
              <a:t>contenders</a:t>
            </a:r>
            <a:endParaRPr lang="en-US" altLang="en-US" sz="4000" b="1" i="1" cap="small" dirty="0">
              <a:solidFill>
                <a:srgbClr val="FFFF99"/>
              </a:solidFill>
              <a:latin typeface="Cambria" pitchFamily="18" charset="0"/>
            </a:endParaRPr>
          </a:p>
        </p:txBody>
      </p:sp>
      <p:pic>
        <p:nvPicPr>
          <p:cNvPr id="6" name="Picture 2" descr="C:\Users\Grandpa\Desktop\GSL - XXVI\Models\DSC_598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D9DADC"/>
              </a:clrFrom>
              <a:clrTo>
                <a:srgbClr val="D9D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442138"/>
            <a:ext cx="4572000" cy="3415862"/>
          </a:xfrm>
          <a:prstGeom prst="rect">
            <a:avLst/>
          </a:prstGeom>
          <a:noFill/>
        </p:spPr>
      </p:pic>
      <p:pic>
        <p:nvPicPr>
          <p:cNvPr id="2050" name="Picture 2" descr="C:\Users\Grandpa\Desktop\GSL - XXVI\Models\DSC_592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D6D8D7"/>
              </a:clrFrom>
              <a:clrTo>
                <a:srgbClr val="D6D8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244943"/>
            <a:ext cx="5410200" cy="2412657"/>
          </a:xfrm>
          <a:prstGeom prst="rect">
            <a:avLst/>
          </a:prstGeom>
          <a:noFill/>
        </p:spPr>
      </p:pic>
      <p:pic>
        <p:nvPicPr>
          <p:cNvPr id="5" name="Picture 2" descr="C:\Users\Grandpa\Desktop\GSL - XXVI\Models\DSC_567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66247"/>
            <a:ext cx="5334000" cy="31869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0" y="2590800"/>
            <a:ext cx="60960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spcBef>
                <a:spcPts val="1200"/>
              </a:spcBef>
              <a:buSzPct val="10000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sz="9600" b="1" kern="0" cap="small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Of Show</a:t>
            </a:r>
            <a:endParaRPr lang="en-US" sz="9600" b="1" kern="0" cap="small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209675"/>
            <a:ext cx="92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Master Award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76400" y="0"/>
            <a:ext cx="6934200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of Show</a:t>
            </a:r>
            <a:endParaRPr lang="en-US" sz="1600" b="1" cap="small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Grandpa\Desktop\GSL - XXVI\Models\DSC_59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447800"/>
            <a:ext cx="7010400" cy="5207726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1200" y="755354"/>
            <a:ext cx="67056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i="1" dirty="0" smtClean="0">
                <a:solidFill>
                  <a:srgbClr val="FFFF99"/>
                </a:solidFill>
                <a:latin typeface="Cambria" pitchFamily="18" charset="0"/>
              </a:rPr>
              <a:t>Dave Morton – “The Singled Out” Show Rig </a:t>
            </a:r>
            <a:endParaRPr lang="en-US" altLang="en-US" b="1" i="1" dirty="0">
              <a:solidFill>
                <a:srgbClr val="FFFF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328" y="1209675"/>
            <a:ext cx="92042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Private Award</a:t>
            </a:r>
            <a:endParaRPr lang="en-US" sz="4800" b="1" cap="small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457200" y="218977"/>
            <a:ext cx="8686800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1" dirty="0" smtClean="0">
                <a:solidFill>
                  <a:srgbClr val="FFFFCC"/>
                </a:solidFill>
                <a:latin typeface="Verdana" pitchFamily="34" charset="0"/>
              </a:rPr>
              <a:t>The Moose is Loose Award</a:t>
            </a:r>
            <a:endParaRPr lang="en-US" altLang="en-US" sz="14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pic>
        <p:nvPicPr>
          <p:cNvPr id="75778" name="Picture 2" descr="C:\Users\Grandpa\AppData\Local\Microsoft\Windows\INetCache\IE\TR2FCU6W\11279-illustration-of-a-moose-silhouette-pv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1669957"/>
            <a:ext cx="6477000" cy="48070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1056</Words>
  <Application>Microsoft Office PowerPoint</Application>
  <PresentationFormat>On-screen Show (4:3)</PresentationFormat>
  <Paragraphs>263</Paragraphs>
  <Slides>89</Slides>
  <Notes>89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Microsoft JhengHei</vt:lpstr>
      <vt:lpstr>Arial</vt:lpstr>
      <vt:lpstr>Cambria</vt:lpstr>
      <vt:lpstr>Georgia</vt:lpstr>
      <vt:lpstr>Times New Roman</vt:lpstr>
      <vt:lpstr>Verdana</vt:lpstr>
      <vt:lpstr>Default Design</vt:lpstr>
      <vt:lpstr>GSL XXVI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Benton</dc:creator>
  <cp:lastModifiedBy>Nicole</cp:lastModifiedBy>
  <cp:revision>178</cp:revision>
  <cp:lastPrinted>1601-01-01T00:00:00Z</cp:lastPrinted>
  <dcterms:created xsi:type="dcterms:W3CDTF">2001-04-20T15:39:53Z</dcterms:created>
  <dcterms:modified xsi:type="dcterms:W3CDTF">2017-04-30T20:44:35Z</dcterms:modified>
</cp:coreProperties>
</file>